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9" r:id="rId3"/>
    <p:sldId id="257" r:id="rId4"/>
    <p:sldId id="261" r:id="rId5"/>
    <p:sldId id="264" r:id="rId6"/>
    <p:sldId id="271" r:id="rId7"/>
    <p:sldId id="265" r:id="rId8"/>
    <p:sldId id="270" r:id="rId9"/>
    <p:sldId id="267" r:id="rId10"/>
    <p:sldId id="268" r:id="rId11"/>
    <p:sldId id="272" r:id="rId12"/>
    <p:sldId id="273" r:id="rId13"/>
    <p:sldId id="274" r:id="rId14"/>
    <p:sldId id="275" r:id="rId15"/>
    <p:sldId id="276" r:id="rId16"/>
    <p:sldId id="288" r:id="rId17"/>
    <p:sldId id="277" r:id="rId18"/>
    <p:sldId id="280" r:id="rId19"/>
    <p:sldId id="281" r:id="rId20"/>
    <p:sldId id="278" r:id="rId21"/>
    <p:sldId id="282" r:id="rId22"/>
    <p:sldId id="283" r:id="rId23"/>
    <p:sldId id="279" r:id="rId24"/>
    <p:sldId id="285" r:id="rId25"/>
    <p:sldId id="284" r:id="rId26"/>
    <p:sldId id="286" r:id="rId27"/>
    <p:sldId id="287" r:id="rId28"/>
    <p:sldId id="29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95209" autoAdjust="0"/>
  </p:normalViewPr>
  <p:slideViewPr>
    <p:cSldViewPr snapToGrid="0">
      <p:cViewPr>
        <p:scale>
          <a:sx n="71" d="100"/>
          <a:sy n="71" d="100"/>
        </p:scale>
        <p:origin x="876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0821" y="2071590"/>
            <a:ext cx="8574622" cy="2616199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PROFESSIONALISM IN TEACHING</a:t>
            </a: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3258" y="2071590"/>
            <a:ext cx="6987645" cy="138853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COURSE</a:t>
            </a:r>
            <a:endParaRPr lang="ur-PK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0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2496" y="238203"/>
            <a:ext cx="9403493" cy="6391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steps in inquiry-based learning?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Formulating Questions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Developing questions to guide the inquiry.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ask, "What causes the seasons to change?"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Investigating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Solutions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Conducting research and exploring possible answers.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Students research Earth's tilt and orbit around the sun.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Creating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New Knowledge: Synthesizing findings to generate new insights.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create a model to demonstrate how Earth's tilt affects seasons.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Discussing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Discoveries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Sharing and discussing results with peers.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present their model and findings to the class.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Reflecting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on Learning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Evaluating the process and outcomes to deepen understanding.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write a reflection on what they learned about the seasons and the inquiry process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0769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48930" y="2191674"/>
            <a:ext cx="8662086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benefits of the inquiry method?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Encourages deeper understanding, fosters critical thinking, and promotes lifelong learning skills.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who explore the causes of seasons through inquiry gain a thorough understanding and are better able to apply this knowledge in different contexts.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05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588" y="2444905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Activity Method</a:t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5: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336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2561" y="552033"/>
            <a:ext cx="9131644" cy="599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is the activity method?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The activity method involves learning by doing, where students engage in hands-on activities such as experiments, projects, simulations, and field trips.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In a science class, students conduct an experiment to observe the reaction between baking soda and vinegar.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advantages of the activity method?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Enhances engagement, improves retention of information, and allows practical application of knowledge.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Students who conduct a hands-on experiment are more likely to remember the chemical reaction than those who only read about it.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97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1793" y="1715857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Discussion Method</a:t>
            </a: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6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75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706" y="500259"/>
            <a:ext cx="8711515" cy="6222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types of discussions used in the discussion method?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Guided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Discussions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Teacher-led with a clear focus and objectives.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guides a discussion on the causes and effects of World War II.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Reflective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Discussions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Encourages students to reflect on their experiences and insights.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Students discuss what they learned from a recent field trip to a historical site.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Socratic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Seminars: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Dialogues based on asking and answering questions to stimulate critical thinking.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engage in a Socratic seminar on ethical dilemmas presented in a novel they are reading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n-US" sz="1600" dirty="0" smtClean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337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87361" y="2565533"/>
            <a:ext cx="76900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skills are developed through the discussion method?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Critical thinking, communication, and collaborative learning.</a:t>
            </a:r>
          </a:p>
          <a:p>
            <a:pPr algn="just">
              <a:lnSpc>
                <a:spcPct val="150000"/>
              </a:lnSpc>
            </a:pP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in a Socratic seminar develop their ability to think deeply about complex issues and articulate their thoughts clearly</a:t>
            </a:r>
            <a:endParaRPr lang="ur-PK" sz="1600" dirty="0">
              <a:latin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009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1793" y="1715857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Cooperative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Learning</a:t>
            </a: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7: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888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9081" y="130433"/>
            <a:ext cx="8962768" cy="6613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elements of cooperative learning?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Positive Interdependence: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Group members rely on each other to achieve common goals.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Each member of a group is assigned a specific role in a project, ensuring that everyone must contribute for the project to succeed.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Individual Accountability: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Each member is responsible for their contribution.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Each student in a group is graded on their individual part of the group presentation.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Group Processing: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Group reflection on performance and processes.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After completing a project, the group discusses what worked well and what could be improved.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Social Skills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Development of interpersonal skills for effective teamwork.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practice active listening and conflict resolution during group activities.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332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5165" y="1986620"/>
            <a:ext cx="794113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Question: What are the benefits of cooperative learning?</a:t>
            </a:r>
          </a:p>
          <a:p>
            <a:pPr algn="just">
              <a:lnSpc>
                <a:spcPct val="20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200000"/>
              </a:lnSpc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Promotes teamwork, improves social skills, and enhances academic achievement.</a:t>
            </a:r>
          </a:p>
          <a:p>
            <a:pPr algn="just">
              <a:lnSpc>
                <a:spcPct val="200000"/>
              </a:lnSpc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Students who work in groups on a science project learn to collaborate effectively and achieve higher grades due to the combined effort.</a:t>
            </a:r>
          </a:p>
        </p:txBody>
      </p:sp>
    </p:spTree>
    <p:extLst>
      <p:ext uri="{BB962C8B-B14F-4D97-AF65-F5344CB8AC3E}">
        <p14:creationId xmlns:p14="http://schemas.microsoft.com/office/powerpoint/2010/main" val="175134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2287" y="1434496"/>
            <a:ext cx="8574622" cy="261619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Introduction to Teaching</a:t>
            </a: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1: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29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7458" y="1571580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Teaching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8: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677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0226" y="216930"/>
            <a:ext cx="914400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core teaching skills?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Classroom Management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Maintaining an orderly learning environment.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A teacher uses clear rules and consistent routines to manage student behavior.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Communication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Effectively conveying information and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ideas.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A teacher uses visual aids and clear explanations to teach a new math concept.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Instructional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Planning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Designing effective lesson plans and instructional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activities.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creates a detailed lesson plan with specific objectives, activities, and assessments for a history lesson.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Assessment 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and Evaluation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Measuring student learning and providing feedback.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 teacher uses formative assessments such as quizzes and observation to gauge student understanding and adjust instruction accordingly.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427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870" y="1907568"/>
            <a:ext cx="876505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How can teachers improve their teaching skills?</a:t>
            </a: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Through professional development, peer observation, and reflective practice.</a:t>
            </a: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attends a workshop on innovative teaching strategies, observes a colleague's classroom to gain new ideas, and reflects on their own teaching practices to identify areas for improvement.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7562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5101" y="1571580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Teaching Tools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9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119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3221" y="416309"/>
            <a:ext cx="8394357" cy="599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some modern teaching tools?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Multimedia, interactive whiteboards, educational software, and online resources.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uses an interactive whiteboard to display multimedia presentations and engage students in interactive lessons.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How should teachers select appropriate teaching tools?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Align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tools with learning objectives, consider student needs, and ensure accessibility.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selects an online simulation tool that aligns with the lesson objectives, is appropriate for the students' skill levels, and is accessible to all students, including those with disabilities.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230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8863" y="1200877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Exam Preparation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>
            <a:normAutofit/>
          </a:bodyPr>
          <a:lstStyle/>
          <a:p>
            <a:pPr algn="l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98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5495" y="790832"/>
            <a:ext cx="9032786" cy="580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effective exam preparation strategies?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Review Course Materials: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Revisit lecture notes, textbooks, and supplementary readings.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student reviews notes from each lesson and rereads key textbook chapters.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Understand Key Concepts: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Focus on understanding rather than memorizing.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student practices explaining key concepts in their own words to ensure comprehension.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Practice with Past Papers: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Familiarize yourself with the exam format and types of questions.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student completes past exam papers under timed conditions to practice for the real exam.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 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049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6723" y="1410158"/>
            <a:ext cx="8592066" cy="406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Join Study Groups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Discuss and clarify doubts with peers.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student joins a study group where members quiz each other and explain difficult concepts.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Seek Clarification: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Approach instructors with any uncertainties.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student schedules a meeting with their teacher to go over topics they find challenging.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Stay Organized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Create a study schedule and stick to it.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 A student makes a study timetable outlining specific times for studying different subjects and sticks to it consistently.</a:t>
            </a:r>
          </a:p>
        </p:txBody>
      </p:sp>
    </p:spTree>
    <p:extLst>
      <p:ext uri="{BB962C8B-B14F-4D97-AF65-F5344CB8AC3E}">
        <p14:creationId xmlns:p14="http://schemas.microsoft.com/office/powerpoint/2010/main" val="22714585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3642" y="1707504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 smtClean="0"/>
              <a:t>THE 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4844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2549" y="587303"/>
            <a:ext cx="8671527" cy="5626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</a:t>
            </a:r>
            <a:r>
              <a:rPr lang="en-US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What are the roles and responsibilities of a teacher</a:t>
            </a:r>
            <a:r>
              <a:rPr lang="en-US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?</a:t>
            </a:r>
            <a:endParaRPr lang="en-US" b="1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Facilitator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Guides student learning and fosters a conducive learning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environment.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 teacher facilitates a group discussion where students share their thoughts and ideas on a historical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event.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i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Guide</a:t>
            </a:r>
            <a:r>
              <a:rPr lang="en-US" sz="1600" b="1" i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Provides direction and support to students in their educational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journey.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helps a student choose the right resources for a research project.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Mentor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Offers advice and encouragement, helping students develop personally and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academically.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 teacher advises a student on how to improve study habits and manage time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effectively.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Evaluator</a:t>
            </a: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Assesses student performance and provides feedback to improve learning 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outcomes.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 teacher reviews students' essays, providing constructive feedback to help them improve their writing skills.</a:t>
            </a:r>
            <a:endParaRPr lang="en-US" sz="16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1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6130" y="131463"/>
            <a:ext cx="9485870" cy="6565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</a:t>
            </a:r>
            <a:r>
              <a:rPr lang="en-US" sz="2400" b="1" dirty="0" smtClean="0">
                <a:latin typeface="Poppins" panose="00000500000000000000" pitchFamily="2" charset="0"/>
                <a:cs typeface="Poppins" panose="00000500000000000000" pitchFamily="2" charset="0"/>
              </a:rPr>
              <a:t>What are the qualities of an effective teacher?</a:t>
            </a:r>
          </a:p>
          <a:p>
            <a:pPr algn="just">
              <a:spcAft>
                <a:spcPts val="800"/>
              </a:spcAft>
            </a:pPr>
            <a:r>
              <a:rPr lang="en-US" sz="2400" b="1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Poppins" panose="00000500000000000000" pitchFamily="2" charset="0"/>
                <a:cs typeface="Poppins" panose="00000500000000000000" pitchFamily="2" charset="0"/>
              </a:rPr>
              <a:t>Communication 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skills: 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Ability to convey information clearly and </a:t>
            </a:r>
            <a:r>
              <a:rPr lang="en-US" dirty="0" smtClean="0">
                <a:latin typeface="Poppins" panose="00000500000000000000" pitchFamily="2" charset="0"/>
                <a:cs typeface="Poppins" panose="00000500000000000000" pitchFamily="2" charset="0"/>
              </a:rPr>
              <a:t>effectively.</a:t>
            </a:r>
          </a:p>
          <a:p>
            <a:pPr algn="just"/>
            <a:r>
              <a:rPr lang="en-US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i="1" dirty="0"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A teacher explains complex scientific concepts using simple language and analogies.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Poppins" panose="00000500000000000000" pitchFamily="2" charset="0"/>
                <a:cs typeface="Poppins" panose="00000500000000000000" pitchFamily="2" charset="0"/>
              </a:rPr>
              <a:t>Subject 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knowledge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: Deep understanding of the subject matter being taught.</a:t>
            </a:r>
          </a:p>
          <a:p>
            <a:pPr algn="just"/>
            <a:r>
              <a:rPr lang="en-US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A math teacher demonstrates expertise by solving advanced calculus problems and explaining the underlying principles.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Poppins" panose="00000500000000000000" pitchFamily="2" charset="0"/>
                <a:cs typeface="Poppins" panose="00000500000000000000" pitchFamily="2" charset="0"/>
              </a:rPr>
              <a:t>Empathy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Sensitivity to students' needs and feelings.</a:t>
            </a:r>
          </a:p>
          <a:p>
            <a:pPr algn="just"/>
            <a:r>
              <a:rPr lang="en-US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b="1" i="1" dirty="0"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A teacher notices a student is struggling emotionally and offers support and </a:t>
            </a:r>
            <a:r>
              <a:rPr lang="en-US" dirty="0" smtClean="0">
                <a:latin typeface="Poppins" panose="00000500000000000000" pitchFamily="2" charset="0"/>
                <a:cs typeface="Poppins" panose="00000500000000000000" pitchFamily="2" charset="0"/>
              </a:rPr>
              <a:t>resources.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Poppins" panose="00000500000000000000" pitchFamily="2" charset="0"/>
                <a:cs typeface="Poppins" panose="00000500000000000000" pitchFamily="2" charset="0"/>
              </a:rPr>
              <a:t>Patience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Ability to remain calm and supportive, especially when students struggle.</a:t>
            </a:r>
          </a:p>
          <a:p>
            <a:pPr algn="just"/>
            <a:r>
              <a:rPr lang="en-US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b="1" i="1" dirty="0"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A teacher patiently works with a student who is having difficulty grasping a new concept.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Poppins" panose="00000500000000000000" pitchFamily="2" charset="0"/>
                <a:cs typeface="Poppins" panose="00000500000000000000" pitchFamily="2" charset="0"/>
              </a:rPr>
              <a:t>Continuous 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learning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: Commitment to ongoing professional development.</a:t>
            </a:r>
          </a:p>
          <a:p>
            <a:pPr algn="just"/>
            <a:r>
              <a:rPr lang="en-US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i="1" u="sng" dirty="0"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A teacher attends workshops and conferences to stay updated on the latest educational trends and techniques.</a:t>
            </a:r>
          </a:p>
        </p:txBody>
      </p:sp>
    </p:spTree>
    <p:extLst>
      <p:ext uri="{BB962C8B-B14F-4D97-AF65-F5344CB8AC3E}">
        <p14:creationId xmlns:p14="http://schemas.microsoft.com/office/powerpoint/2010/main" val="332965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588" y="2444905"/>
            <a:ext cx="8574622" cy="2616199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Lesson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Planning</a:t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8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7274" y="197708"/>
            <a:ext cx="9218141" cy="239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is the purpose of lesson planning?</a:t>
            </a:r>
          </a:p>
          <a:p>
            <a:pPr algn="just"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algn="just">
              <a:spcAft>
                <a:spcPts val="800"/>
              </a:spcAft>
            </a:pP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Lesson planning ensures structured learning, sets clear objectives, and provides a roadmap for teaching. It helps teachers organize content, materials, and time efficiently to achieve educational goals.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600" i="1" u="sng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:</a:t>
            </a:r>
            <a:r>
              <a:rPr lang="en-US" sz="1600" i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teacher plans a lesson on photosynthesis with specific objectives, materials needed, activities, and assessment methods</a:t>
            </a:r>
            <a:r>
              <a:rPr lang="en-US" sz="1600" dirty="0" smtClean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7273" y="2694836"/>
            <a:ext cx="9218142" cy="410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Question: What are the components of a lesson plan?</a:t>
            </a:r>
          </a:p>
          <a:p>
            <a:pPr algn="just">
              <a:spcAft>
                <a:spcPts val="800"/>
              </a:spcAft>
            </a:pPr>
            <a:r>
              <a:rPr 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Objectives: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Specific, measurable, achievable, relevant, and time-bound (SMART).</a:t>
            </a:r>
          </a:p>
          <a:p>
            <a:pPr algn="just"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Students will be able to explain the process of photosynthesis by the end of the lesson.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Materials and Resources: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Textbooks, multimedia, and supplementary materials.</a:t>
            </a:r>
          </a:p>
          <a:p>
            <a:pPr algn="just"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Textbook chapters, a video on photosynthesis, and a diagram of the process.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Activities: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Introduction, main activities, and conclusion.</a:t>
            </a:r>
          </a:p>
          <a:p>
            <a:pPr algn="just"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Introduction with a video, group activity to create a photosynthesis diagram, and a concluding quiz.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600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Assessment: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Methods to evaluate student understanding.</a:t>
            </a:r>
          </a:p>
          <a:p>
            <a:pPr algn="just">
              <a:spcAft>
                <a:spcPts val="800"/>
              </a:spcAft>
            </a:pPr>
            <a:r>
              <a:rPr lang="en-US" sz="1600" i="1" u="sng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Example: </a:t>
            </a:r>
            <a:r>
              <a:rPr lang="en-US" sz="16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A quiz at the end of the lesson to test students' knowledge of photosynthe</a:t>
            </a:r>
            <a:r>
              <a:rPr lang="en-US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sis</a:t>
            </a: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353740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588" y="2444905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Student Motivation</a:t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3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6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98360" y="123567"/>
            <a:ext cx="95147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Question: Differentiate between intrinsic and extrinsic motivation.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Answer: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cs typeface="Poppins" panose="00000500000000000000" pitchFamily="2" charset="0"/>
              </a:rPr>
              <a:t>Intrinsic 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motivation: 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Driven by internal satisfaction and personal interest in the subject.</a:t>
            </a:r>
          </a:p>
          <a:p>
            <a:pPr algn="just">
              <a:lnSpc>
                <a:spcPct val="150000"/>
              </a:lnSpc>
            </a:pPr>
            <a:r>
              <a:rPr lang="en-US" sz="1600" i="1" u="sng" dirty="0" smtClean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sz="1600" i="1" u="sng" dirty="0">
                <a:latin typeface="Poppins" panose="00000500000000000000" pitchFamily="2" charset="0"/>
                <a:cs typeface="Poppins" panose="00000500000000000000" pitchFamily="2" charset="0"/>
              </a:rPr>
              <a:t>: 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A student studies math because they enjoy solving problems and find it intellectually stimulating.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Poppins" panose="00000500000000000000" pitchFamily="2" charset="0"/>
                <a:cs typeface="Poppins" panose="00000500000000000000" pitchFamily="2" charset="0"/>
              </a:rPr>
              <a:t>Extrinsic </a:t>
            </a: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motivation: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Driven by external rewards such as grades, praise, or other incentives.</a:t>
            </a:r>
          </a:p>
          <a:p>
            <a:pPr algn="just">
              <a:lnSpc>
                <a:spcPct val="150000"/>
              </a:lnSpc>
            </a:pPr>
            <a:r>
              <a:rPr lang="en-US" sz="1600" dirty="0" smtClean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i="1" u="sng" dirty="0">
                <a:latin typeface="Poppins" panose="00000500000000000000" pitchFamily="2" charset="0"/>
                <a:cs typeface="Poppins" panose="00000500000000000000" pitchFamily="2" charset="0"/>
              </a:rPr>
              <a:t>Example: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A student works hard on an assignment to earn a good grade and praise from the teacher</a:t>
            </a:r>
            <a:r>
              <a:rPr lang="en-US" sz="1600" dirty="0" smtClean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98360" y="3775832"/>
            <a:ext cx="95147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Question: Name and briefly explain one theory of motivation.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Answer: </a:t>
            </a:r>
          </a:p>
          <a:p>
            <a:pPr algn="just">
              <a:lnSpc>
                <a:spcPct val="150000"/>
              </a:lnSpc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Maslow's Hierarchy of Needs: A motivational theory proposing that individuals have five levels of needs: physiological, safety, social, esteem, and self-actualization. Higher-level needs become relevant only after lower-level needs are satisfied.</a:t>
            </a:r>
          </a:p>
          <a:p>
            <a:pPr algn="just">
              <a:lnSpc>
                <a:spcPct val="150000"/>
              </a:lnSpc>
            </a:pPr>
            <a:r>
              <a:rPr lang="en-US" sz="1600" i="1" u="sng" dirty="0">
                <a:latin typeface="Poppins" panose="00000500000000000000" pitchFamily="2" charset="0"/>
                <a:cs typeface="Poppins" panose="00000500000000000000" pitchFamily="2" charset="0"/>
              </a:rPr>
              <a:t>Example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: A student who feels safe and accepted in the classroom (safety and social needs) is more likely to strive for academic success (esteem and self-actualization).</a:t>
            </a:r>
          </a:p>
        </p:txBody>
      </p:sp>
    </p:spTree>
    <p:extLst>
      <p:ext uri="{BB962C8B-B14F-4D97-AF65-F5344CB8AC3E}">
        <p14:creationId xmlns:p14="http://schemas.microsoft.com/office/powerpoint/2010/main" val="222122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588" y="2444905"/>
            <a:ext cx="8574622" cy="261619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Inquiry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Method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ur-PK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4565" y="2185413"/>
            <a:ext cx="6987645" cy="1388534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Unit 4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r-PK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7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208</TotalTime>
  <Words>1719</Words>
  <Application>Microsoft Office PowerPoint</Application>
  <PresentationFormat>Widescreen</PresentationFormat>
  <Paragraphs>158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Corbel</vt:lpstr>
      <vt:lpstr>Poppins</vt:lpstr>
      <vt:lpstr>Tahoma</vt:lpstr>
      <vt:lpstr>Wingdings</vt:lpstr>
      <vt:lpstr>Parallax</vt:lpstr>
      <vt:lpstr>PROFESSIONALISM IN TEACHING</vt:lpstr>
      <vt:lpstr>Introduction to Teaching</vt:lpstr>
      <vt:lpstr>PowerPoint Presentation</vt:lpstr>
      <vt:lpstr>PowerPoint Presentation</vt:lpstr>
      <vt:lpstr>Lesson Planning </vt:lpstr>
      <vt:lpstr>PowerPoint Presentation</vt:lpstr>
      <vt:lpstr>Student Motivation </vt:lpstr>
      <vt:lpstr>PowerPoint Presentation</vt:lpstr>
      <vt:lpstr>Inquiry Method </vt:lpstr>
      <vt:lpstr>PowerPoint Presentation</vt:lpstr>
      <vt:lpstr>PowerPoint Presentation</vt:lpstr>
      <vt:lpstr>Activity Method </vt:lpstr>
      <vt:lpstr>PowerPoint Presentation</vt:lpstr>
      <vt:lpstr>Discussion Method</vt:lpstr>
      <vt:lpstr>PowerPoint Presentation</vt:lpstr>
      <vt:lpstr>PowerPoint Presentation</vt:lpstr>
      <vt:lpstr>Cooperative Learning</vt:lpstr>
      <vt:lpstr>PowerPoint Presentation</vt:lpstr>
      <vt:lpstr>PowerPoint Presentation</vt:lpstr>
      <vt:lpstr>Teaching Skills</vt:lpstr>
      <vt:lpstr>PowerPoint Presentation</vt:lpstr>
      <vt:lpstr>PowerPoint Presentation</vt:lpstr>
      <vt:lpstr>Teaching Tools</vt:lpstr>
      <vt:lpstr>PowerPoint Presentation</vt:lpstr>
      <vt:lpstr>Exam Preparation Tips</vt:lpstr>
      <vt:lpstr>PowerPoint Presentation</vt:lpstr>
      <vt:lpstr>PowerPoint Presentation</vt:lpstr>
      <vt:lpstr>THE 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STS</dc:creator>
  <cp:lastModifiedBy>USER</cp:lastModifiedBy>
  <cp:revision>33</cp:revision>
  <dcterms:created xsi:type="dcterms:W3CDTF">2024-08-08T08:51:23Z</dcterms:created>
  <dcterms:modified xsi:type="dcterms:W3CDTF">2024-09-30T12:35:43Z</dcterms:modified>
</cp:coreProperties>
</file>